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0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dirty="0">
                <a:latin typeface="Rockwell Extra Bold" panose="02060903040505020403" pitchFamily="18" charset="0"/>
              </a:rPr>
              <a:t>Favourite Sports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 Age 6-9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Football</c:v>
                </c:pt>
                <c:pt idx="1">
                  <c:v>Soccer</c:v>
                </c:pt>
                <c:pt idx="2">
                  <c:v>Tennis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 Age 10-12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Football</c:v>
                </c:pt>
                <c:pt idx="1">
                  <c:v>Soccer</c:v>
                </c:pt>
                <c:pt idx="2">
                  <c:v>Tennis</c:v>
                </c:pt>
                <c:pt idx="3">
                  <c:v>Other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Male Age 13+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Football</c:v>
                </c:pt>
                <c:pt idx="1">
                  <c:v>Soccer</c:v>
                </c:pt>
                <c:pt idx="2">
                  <c:v>Tennis</c:v>
                </c:pt>
                <c:pt idx="3">
                  <c:v>Other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Female Age 6-9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Football</c:v>
                </c:pt>
                <c:pt idx="1">
                  <c:v>Soccer</c:v>
                </c:pt>
                <c:pt idx="2">
                  <c:v>Tennis</c:v>
                </c:pt>
                <c:pt idx="3">
                  <c:v>Other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1">
                  <c:v>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Female 
Age 10-12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Football</c:v>
                </c:pt>
                <c:pt idx="1">
                  <c:v>Soccer</c:v>
                </c:pt>
                <c:pt idx="2">
                  <c:v>Tennis</c:v>
                </c:pt>
                <c:pt idx="3">
                  <c:v>Other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2">
                  <c:v>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Female Age 13+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Football</c:v>
                </c:pt>
                <c:pt idx="1">
                  <c:v>Soccer</c:v>
                </c:pt>
                <c:pt idx="2">
                  <c:v>Tennis</c:v>
                </c:pt>
                <c:pt idx="3">
                  <c:v>Other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1">
                  <c:v>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495072712"/>
        <c:axId val="495075848"/>
      </c:barChart>
      <c:catAx>
        <c:axId val="495072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075848"/>
        <c:crosses val="autoZero"/>
        <c:auto val="1"/>
        <c:lblAlgn val="ctr"/>
        <c:lblOffset val="100"/>
        <c:noMultiLvlLbl val="0"/>
      </c:catAx>
      <c:valAx>
        <c:axId val="4950758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072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Football</c:v>
                </c:pt>
                <c:pt idx="1">
                  <c:v>Soccer</c:v>
                </c:pt>
                <c:pt idx="2">
                  <c:v>Tennis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18</c:v>
                </c:pt>
                <c:pt idx="2">
                  <c:v>8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4A9D-26D0-4252-80EC-7281E159E034}" type="datetimeFigureOut">
              <a:rPr lang="en-AU" smtClean="0"/>
              <a:t>12/06/2016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072D-9BD5-404A-BC2D-F74B19F17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510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4A9D-26D0-4252-80EC-7281E159E034}" type="datetimeFigureOut">
              <a:rPr lang="en-AU" smtClean="0"/>
              <a:t>12/06/2016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072D-9BD5-404A-BC2D-F74B19F17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778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4A9D-26D0-4252-80EC-7281E159E034}" type="datetimeFigureOut">
              <a:rPr lang="en-AU" smtClean="0"/>
              <a:t>12/06/2016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072D-9BD5-404A-BC2D-F74B19F17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391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4A9D-26D0-4252-80EC-7281E159E034}" type="datetimeFigureOut">
              <a:rPr lang="en-AU" smtClean="0"/>
              <a:t>12/06/2016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072D-9BD5-404A-BC2D-F74B19F17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647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4A9D-26D0-4252-80EC-7281E159E034}" type="datetimeFigureOut">
              <a:rPr lang="en-AU" smtClean="0"/>
              <a:t>12/06/2016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072D-9BD5-404A-BC2D-F74B19F17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768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4A9D-26D0-4252-80EC-7281E159E034}" type="datetimeFigureOut">
              <a:rPr lang="en-AU" smtClean="0"/>
              <a:t>12/06/2016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072D-9BD5-404A-BC2D-F74B19F17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035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4A9D-26D0-4252-80EC-7281E159E034}" type="datetimeFigureOut">
              <a:rPr lang="en-AU" smtClean="0"/>
              <a:t>12/06/2016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072D-9BD5-404A-BC2D-F74B19F17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808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4A9D-26D0-4252-80EC-7281E159E034}" type="datetimeFigureOut">
              <a:rPr lang="en-AU" smtClean="0"/>
              <a:t>12/06/2016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072D-9BD5-404A-BC2D-F74B19F17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844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4A9D-26D0-4252-80EC-7281E159E034}" type="datetimeFigureOut">
              <a:rPr lang="en-AU" smtClean="0"/>
              <a:t>12/06/2016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072D-9BD5-404A-BC2D-F74B19F17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937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4A9D-26D0-4252-80EC-7281E159E034}" type="datetimeFigureOut">
              <a:rPr lang="en-AU" smtClean="0"/>
              <a:t>12/06/2016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072D-9BD5-404A-BC2D-F74B19F17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073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4A9D-26D0-4252-80EC-7281E159E034}" type="datetimeFigureOut">
              <a:rPr lang="en-AU" smtClean="0"/>
              <a:t>12/06/2016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072D-9BD5-404A-BC2D-F74B19F17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118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4A9D-26D0-4252-80EC-7281E159E034}" type="datetimeFigureOut">
              <a:rPr lang="en-AU" smtClean="0"/>
              <a:t>12/06/2016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B072D-9BD5-404A-BC2D-F74B19F17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83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5350279" y="1153153"/>
            <a:ext cx="5341534" cy="52146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6" name="Rectangle 65"/>
          <p:cNvSpPr/>
          <p:nvPr/>
        </p:nvSpPr>
        <p:spPr>
          <a:xfrm>
            <a:off x="-12685" y="9850745"/>
            <a:ext cx="10704498" cy="39077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ectangle 20"/>
          <p:cNvSpPr/>
          <p:nvPr/>
        </p:nvSpPr>
        <p:spPr>
          <a:xfrm>
            <a:off x="-15310" y="945775"/>
            <a:ext cx="5361215" cy="5214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Snip and Round Single Corner Rectangle 12"/>
          <p:cNvSpPr/>
          <p:nvPr/>
        </p:nvSpPr>
        <p:spPr>
          <a:xfrm flipH="1" flipV="1">
            <a:off x="-2" y="0"/>
            <a:ext cx="10691814" cy="1949116"/>
          </a:xfrm>
          <a:prstGeom prst="snip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521449" y="95190"/>
            <a:ext cx="102855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 smtClean="0">
                <a:latin typeface="Rockwell Extra Bold" panose="02060903040505020403" pitchFamily="18" charset="0"/>
              </a:rPr>
              <a:t>SPORTS</a:t>
            </a:r>
          </a:p>
          <a:p>
            <a:r>
              <a:rPr lang="en-AU" sz="4000" dirty="0" smtClean="0">
                <a:latin typeface="Rockwell Extra Bold" panose="02060903040505020403" pitchFamily="18" charset="0"/>
              </a:rPr>
              <a:t>INFOGRAPHIC</a:t>
            </a:r>
            <a:endParaRPr lang="en-AU" sz="4000" dirty="0">
              <a:latin typeface="Rockwell Extra Bold" panose="020609030405050204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50820" y="184975"/>
            <a:ext cx="54811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600" dirty="0" smtClean="0">
                <a:sym typeface="Webdings" panose="05030102010509060703" pitchFamily="18" charset="2"/>
              </a:rPr>
              <a:t></a:t>
            </a:r>
            <a:endParaRPr lang="en-AU" sz="9600" dirty="0"/>
          </a:p>
        </p:txBody>
      </p:sp>
      <p:sp>
        <p:nvSpPr>
          <p:cNvPr id="22" name="Rectangle 21"/>
          <p:cNvSpPr/>
          <p:nvPr/>
        </p:nvSpPr>
        <p:spPr>
          <a:xfrm>
            <a:off x="0" y="6102363"/>
            <a:ext cx="10691814" cy="39077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556" y="6252368"/>
            <a:ext cx="7221286" cy="358055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729" y="1904722"/>
            <a:ext cx="2358190" cy="15696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3600" dirty="0" smtClean="0">
                <a:solidFill>
                  <a:srgbClr val="FF0000"/>
                </a:solidFill>
                <a:latin typeface="Rockwell Extra Bold" panose="02060903040505020403" pitchFamily="18" charset="0"/>
              </a:rPr>
              <a:t>50% </a:t>
            </a:r>
          </a:p>
          <a:p>
            <a:pPr algn="ctr"/>
            <a:r>
              <a:rPr lang="en-AU" sz="1400" dirty="0" smtClean="0">
                <a:solidFill>
                  <a:schemeClr val="bg1"/>
                </a:solidFill>
              </a:rPr>
              <a:t>of all people surveyed picked</a:t>
            </a:r>
            <a:r>
              <a:rPr lang="en-AU" sz="1400" dirty="0" smtClean="0"/>
              <a:t> </a:t>
            </a:r>
            <a:r>
              <a:rPr lang="en-AU" sz="3200" b="1" dirty="0" smtClean="0">
                <a:solidFill>
                  <a:srgbClr val="00B050"/>
                </a:solidFill>
                <a:latin typeface="Rockwell Extra Bold" panose="02060903040505020403" pitchFamily="18" charset="0"/>
              </a:rPr>
              <a:t>Tennis</a:t>
            </a:r>
            <a:r>
              <a:rPr lang="en-AU" sz="2800" b="1" dirty="0" smtClean="0"/>
              <a:t> </a:t>
            </a:r>
          </a:p>
          <a:p>
            <a:pPr algn="ctr"/>
            <a:r>
              <a:rPr lang="en-AU" sz="1400" dirty="0" smtClean="0">
                <a:solidFill>
                  <a:schemeClr val="bg1"/>
                </a:solidFill>
              </a:rPr>
              <a:t>as their favourite sport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-174240" y="3588975"/>
            <a:ext cx="24259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/>
              <a:t>The </a:t>
            </a:r>
          </a:p>
          <a:p>
            <a:pPr algn="ctr"/>
            <a:r>
              <a:rPr lang="en-AU" sz="2800" b="1" i="1" dirty="0" smtClean="0">
                <a:solidFill>
                  <a:srgbClr val="FF0000"/>
                </a:solidFill>
              </a:rPr>
              <a:t>least popular </a:t>
            </a:r>
            <a:r>
              <a:rPr lang="en-AU" sz="2800" dirty="0" smtClean="0"/>
              <a:t>sport was </a:t>
            </a:r>
            <a:r>
              <a:rPr lang="en-AU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football</a:t>
            </a:r>
            <a:endParaRPr lang="en-AU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-76242" y="9935976"/>
            <a:ext cx="154409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500" spc="-100" dirty="0" smtClean="0">
                <a:solidFill>
                  <a:srgbClr val="00B0F0"/>
                </a:solidFill>
                <a:sym typeface="Webdings" panose="05030102010509060703" pitchFamily="18" charset="2"/>
              </a:rPr>
              <a:t></a:t>
            </a:r>
            <a:endParaRPr lang="en-AU" sz="11500" spc="-100" dirty="0" smtClean="0">
              <a:solidFill>
                <a:srgbClr val="00B0F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55883" y="9966743"/>
            <a:ext cx="609325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dirty="0" smtClean="0"/>
              <a:t>60% </a:t>
            </a:r>
            <a:r>
              <a:rPr lang="en-AU" sz="2800" dirty="0" smtClean="0"/>
              <a:t>of males say sport is </a:t>
            </a:r>
          </a:p>
          <a:p>
            <a:r>
              <a:rPr lang="en-AU" sz="2800" b="1" i="1" dirty="0" smtClean="0"/>
              <a:t>‘VERY IMPORTANT’ </a:t>
            </a:r>
          </a:p>
          <a:p>
            <a:r>
              <a:rPr lang="en-AU" sz="2800" dirty="0" smtClean="0"/>
              <a:t>to them</a:t>
            </a:r>
            <a:endParaRPr lang="en-AU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455606" y="9942552"/>
            <a:ext cx="154409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500" spc="-100" dirty="0" smtClean="0">
                <a:solidFill>
                  <a:srgbClr val="00B0F0"/>
                </a:solidFill>
                <a:sym typeface="Webdings" panose="05030102010509060703" pitchFamily="18" charset="2"/>
              </a:rPr>
              <a:t></a:t>
            </a:r>
            <a:endParaRPr lang="en-AU" sz="11500" spc="-100" dirty="0" smtClean="0">
              <a:solidFill>
                <a:srgbClr val="00B0F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57249" y="9943004"/>
            <a:ext cx="154409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500" spc="-100" dirty="0" smtClean="0">
                <a:solidFill>
                  <a:srgbClr val="00B0F0"/>
                </a:solidFill>
                <a:sym typeface="Webdings" panose="05030102010509060703" pitchFamily="18" charset="2"/>
              </a:rPr>
              <a:t></a:t>
            </a:r>
            <a:endParaRPr lang="en-AU" sz="11500" spc="-100" dirty="0" smtClean="0">
              <a:solidFill>
                <a:srgbClr val="00B0F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67854" y="9950032"/>
            <a:ext cx="154409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500" spc="-100" dirty="0" smtClean="0">
                <a:solidFill>
                  <a:srgbClr val="00B0F0"/>
                </a:solidFill>
                <a:sym typeface="Webdings" panose="05030102010509060703" pitchFamily="18" charset="2"/>
              </a:rPr>
              <a:t></a:t>
            </a:r>
            <a:endParaRPr lang="en-AU" sz="11500" spc="-100" dirty="0" smtClean="0">
              <a:solidFill>
                <a:srgbClr val="00B0F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969498" y="9965545"/>
            <a:ext cx="154409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500" spc="-100" dirty="0" smtClean="0">
                <a:solidFill>
                  <a:srgbClr val="00B0F0"/>
                </a:solidFill>
                <a:sym typeface="Webdings" panose="05030102010509060703" pitchFamily="18" charset="2"/>
              </a:rPr>
              <a:t></a:t>
            </a:r>
            <a:endParaRPr lang="en-AU" sz="11500" spc="-100" dirty="0" smtClean="0">
              <a:solidFill>
                <a:srgbClr val="00B0F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425183" y="9947270"/>
            <a:ext cx="154409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500" spc="-100" dirty="0" smtClean="0">
                <a:solidFill>
                  <a:srgbClr val="00B0F0"/>
                </a:solidFill>
                <a:sym typeface="Webdings" panose="05030102010509060703" pitchFamily="18" charset="2"/>
              </a:rPr>
              <a:t></a:t>
            </a:r>
            <a:endParaRPr lang="en-AU" sz="11500" spc="-100" dirty="0" smtClean="0">
              <a:solidFill>
                <a:srgbClr val="00B0F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26826" y="9947722"/>
            <a:ext cx="154409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500" spc="-100" dirty="0" smtClean="0">
                <a:solidFill>
                  <a:schemeClr val="bg1">
                    <a:lumMod val="85000"/>
                  </a:schemeClr>
                </a:solidFill>
                <a:sym typeface="Webdings" panose="05030102010509060703" pitchFamily="18" charset="2"/>
              </a:rPr>
              <a:t></a:t>
            </a:r>
            <a:endParaRPr lang="en-AU" sz="11500" spc="-1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37431" y="9954750"/>
            <a:ext cx="154409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500" spc="-100" dirty="0" smtClean="0">
                <a:solidFill>
                  <a:schemeClr val="bg1">
                    <a:lumMod val="85000"/>
                  </a:schemeClr>
                </a:solidFill>
                <a:sym typeface="Webdings" panose="05030102010509060703" pitchFamily="18" charset="2"/>
              </a:rPr>
              <a:t></a:t>
            </a:r>
            <a:endParaRPr lang="en-AU" sz="11500" spc="-1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39075" y="9970263"/>
            <a:ext cx="154409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500" spc="-100" dirty="0" smtClean="0">
                <a:solidFill>
                  <a:schemeClr val="bg1">
                    <a:lumMod val="85000"/>
                  </a:schemeClr>
                </a:solidFill>
                <a:sym typeface="Webdings" panose="05030102010509060703" pitchFamily="18" charset="2"/>
              </a:rPr>
              <a:t></a:t>
            </a:r>
            <a:endParaRPr lang="en-AU" sz="11500" spc="-1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378499" y="9973025"/>
            <a:ext cx="154409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500" spc="-100" dirty="0" smtClean="0">
                <a:solidFill>
                  <a:schemeClr val="bg1">
                    <a:lumMod val="85000"/>
                  </a:schemeClr>
                </a:solidFill>
                <a:sym typeface="Webdings" panose="05030102010509060703" pitchFamily="18" charset="2"/>
              </a:rPr>
              <a:t></a:t>
            </a:r>
            <a:endParaRPr lang="en-AU" sz="11500" spc="-1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74486" y="11527258"/>
            <a:ext cx="181646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500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</a:t>
            </a:r>
            <a:endParaRPr lang="en-AU" sz="115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13430" y="11527258"/>
            <a:ext cx="181646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500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</a:t>
            </a:r>
            <a:endParaRPr lang="en-AU" sz="115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64212" y="11527258"/>
            <a:ext cx="181646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500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</a:t>
            </a:r>
            <a:endParaRPr lang="en-AU" sz="115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095009" y="11527258"/>
            <a:ext cx="181646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500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</a:t>
            </a:r>
            <a:endParaRPr lang="en-AU" sz="115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517045" y="11527258"/>
            <a:ext cx="181646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500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</a:t>
            </a:r>
            <a:endParaRPr lang="en-AU" sz="115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49632" y="11527258"/>
            <a:ext cx="181646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500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</a:t>
            </a:r>
            <a:endParaRPr lang="en-AU" sz="115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396471" y="11527258"/>
            <a:ext cx="181646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500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</a:t>
            </a:r>
            <a:endParaRPr lang="en-AU" sz="115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804459" y="11527258"/>
            <a:ext cx="181646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500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ebdings" panose="05030102010509060703" pitchFamily="18" charset="2"/>
              </a:rPr>
              <a:t></a:t>
            </a:r>
            <a:endParaRPr lang="en-AU" sz="115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32586" y="11515744"/>
            <a:ext cx="181646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500" dirty="0" smtClean="0">
                <a:solidFill>
                  <a:schemeClr val="bg1">
                    <a:lumMod val="85000"/>
                  </a:schemeClr>
                </a:solidFill>
                <a:sym typeface="Webdings" panose="05030102010509060703" pitchFamily="18" charset="2"/>
              </a:rPr>
              <a:t></a:t>
            </a:r>
            <a:endParaRPr lang="en-AU" sz="115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656491" y="11527258"/>
            <a:ext cx="181646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500" dirty="0" smtClean="0">
                <a:solidFill>
                  <a:schemeClr val="bg1">
                    <a:lumMod val="85000"/>
                  </a:schemeClr>
                </a:solidFill>
                <a:sym typeface="Webdings" panose="05030102010509060703" pitchFamily="18" charset="2"/>
              </a:rPr>
              <a:t></a:t>
            </a:r>
            <a:endParaRPr lang="en-AU" sz="11500" dirty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71" name="Chart 70"/>
          <p:cNvGraphicFramePr/>
          <p:nvPr>
            <p:extLst>
              <p:ext uri="{D42A27DB-BD31-4B8C-83A1-F6EECF244321}">
                <p14:modId xmlns:p14="http://schemas.microsoft.com/office/powerpoint/2010/main" val="2066157552"/>
              </p:ext>
            </p:extLst>
          </p:nvPr>
        </p:nvGraphicFramePr>
        <p:xfrm>
          <a:off x="5386212" y="2135849"/>
          <a:ext cx="5380405" cy="3525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2" name="Rectangle 71"/>
          <p:cNvSpPr/>
          <p:nvPr/>
        </p:nvSpPr>
        <p:spPr>
          <a:xfrm>
            <a:off x="-15311" y="13708549"/>
            <a:ext cx="10707123" cy="14108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3" name="TextBox 72"/>
          <p:cNvSpPr txBox="1"/>
          <p:nvPr/>
        </p:nvSpPr>
        <p:spPr>
          <a:xfrm>
            <a:off x="6949632" y="13910092"/>
            <a:ext cx="365645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Forte" panose="03060902040502070203" pitchFamily="66" charset="0"/>
              </a:rPr>
              <a:t>Infographic created by</a:t>
            </a:r>
          </a:p>
          <a:p>
            <a:r>
              <a:rPr lang="en-AU" sz="4000" dirty="0" smtClean="0">
                <a:latin typeface="Forte" panose="03060902040502070203" pitchFamily="66" charset="0"/>
              </a:rPr>
              <a:t>Mr Fairclough</a:t>
            </a:r>
            <a:endParaRPr lang="en-AU" sz="4000" dirty="0">
              <a:latin typeface="Forte" panose="03060902040502070203" pitchFamily="66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791381" y="8232209"/>
            <a:ext cx="18426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>
                <a:latin typeface="Rockwell Extra Bold" panose="02060903040505020403" pitchFamily="18" charset="0"/>
              </a:rPr>
              <a:t>50%</a:t>
            </a:r>
            <a:endParaRPr lang="en-AU" sz="4400" dirty="0">
              <a:latin typeface="Rockwell Extra Bold" panose="02060903040505020403" pitchFamily="18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8656491" y="8823146"/>
            <a:ext cx="1006526" cy="4154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722102" y="6700339"/>
            <a:ext cx="18426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>
                <a:latin typeface="Rockwell Extra Bold" panose="02060903040505020403" pitchFamily="18" charset="0"/>
              </a:rPr>
              <a:t>43%</a:t>
            </a:r>
            <a:endParaRPr lang="en-AU" sz="4400" dirty="0">
              <a:latin typeface="Rockwell Extra Bold" panose="02060903040505020403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31486" y="12108361"/>
            <a:ext cx="30657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600" dirty="0" smtClean="0">
                <a:solidFill>
                  <a:srgbClr val="FFD966"/>
                </a:solidFill>
                <a:latin typeface="Rockwell Extra Bold" panose="02060903040505020403" pitchFamily="18" charset="0"/>
              </a:rPr>
              <a:t>80%</a:t>
            </a:r>
            <a:endParaRPr lang="en-AU" sz="9600" dirty="0">
              <a:solidFill>
                <a:srgbClr val="FFD966"/>
              </a:solidFill>
              <a:latin typeface="Rockwell Extra Bold" panose="02060903040505020403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922152" y="6497450"/>
            <a:ext cx="18426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>
                <a:latin typeface="Rockwell Extra Bold" panose="02060903040505020403" pitchFamily="18" charset="0"/>
              </a:rPr>
              <a:t>92%</a:t>
            </a:r>
            <a:endParaRPr lang="en-AU" sz="4400" dirty="0">
              <a:latin typeface="Rockwell Extra Bold" panose="02060903040505020403" pitchFamily="18" charset="0"/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4470922" y="7191110"/>
            <a:ext cx="1012249" cy="27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93519" y="14235405"/>
            <a:ext cx="6124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/>
              <a:t>* Total number of people surveyed: 34</a:t>
            </a:r>
          </a:p>
          <a:p>
            <a:r>
              <a:rPr lang="en-AU" sz="1200" dirty="0" smtClean="0"/>
              <a:t>   Total number of Males: 28</a:t>
            </a:r>
          </a:p>
          <a:p>
            <a:r>
              <a:rPr lang="en-AU" sz="1200" dirty="0" smtClean="0"/>
              <a:t>   Total number of females: 6</a:t>
            </a:r>
            <a:endParaRPr lang="en-AU" sz="1200" dirty="0"/>
          </a:p>
        </p:txBody>
      </p:sp>
      <p:graphicFrame>
        <p:nvGraphicFramePr>
          <p:cNvPr id="96" name="Chart 95"/>
          <p:cNvGraphicFramePr/>
          <p:nvPr>
            <p:extLst>
              <p:ext uri="{D42A27DB-BD31-4B8C-83A1-F6EECF244321}">
                <p14:modId xmlns:p14="http://schemas.microsoft.com/office/powerpoint/2010/main" val="1725766431"/>
              </p:ext>
            </p:extLst>
          </p:nvPr>
        </p:nvGraphicFramePr>
        <p:xfrm>
          <a:off x="690641" y="2090026"/>
          <a:ext cx="5867622" cy="4174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1877439" y="11875125"/>
            <a:ext cx="35174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2800" dirty="0" smtClean="0"/>
              <a:t>of females say sport is </a:t>
            </a:r>
          </a:p>
          <a:p>
            <a:pPr algn="r"/>
            <a:r>
              <a:rPr lang="en-AU" sz="2800" b="1" i="1" dirty="0" smtClean="0"/>
              <a:t>‘VERY IMPORTANT’ </a:t>
            </a:r>
          </a:p>
          <a:p>
            <a:pPr algn="r"/>
            <a:r>
              <a:rPr lang="en-AU" sz="2800" dirty="0" smtClean="0"/>
              <a:t>to them</a:t>
            </a:r>
            <a:endParaRPr lang="en-AU" sz="2800" dirty="0"/>
          </a:p>
        </p:txBody>
      </p:sp>
      <p:sp>
        <p:nvSpPr>
          <p:cNvPr id="2" name="Rectangle 1"/>
          <p:cNvSpPr/>
          <p:nvPr/>
        </p:nvSpPr>
        <p:spPr>
          <a:xfrm>
            <a:off x="-19129" y="6102363"/>
            <a:ext cx="3255555" cy="39077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60" y="7273726"/>
            <a:ext cx="2558461" cy="2491979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 rotWithShape="1"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66"/>
          <a:stretch/>
        </p:blipFill>
        <p:spPr>
          <a:xfrm>
            <a:off x="288420" y="8288106"/>
            <a:ext cx="2558461" cy="14860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80415" y="6210531"/>
            <a:ext cx="21425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6 out of 10 people said they watch Soccer</a:t>
            </a:r>
            <a:endParaRPr lang="en-A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-122245" y="5765581"/>
            <a:ext cx="163427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500" dirty="0" smtClean="0">
                <a:sym typeface="Webdings" panose="05030102010509060703" pitchFamily="18" charset="2"/>
              </a:rPr>
              <a:t></a:t>
            </a:r>
            <a:endParaRPr lang="en-AU" sz="11500" dirty="0"/>
          </a:p>
        </p:txBody>
      </p:sp>
    </p:spTree>
    <p:extLst>
      <p:ext uri="{BB962C8B-B14F-4D97-AF65-F5344CB8AC3E}">
        <p14:creationId xmlns:p14="http://schemas.microsoft.com/office/powerpoint/2010/main" val="308627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112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Forte</vt:lpstr>
      <vt:lpstr>Rockwell Extra Bold</vt:lpstr>
      <vt:lpstr>Webdings</vt:lpstr>
      <vt:lpstr>Office Theme</vt:lpstr>
      <vt:lpstr>PowerPoint Presentation</vt:lpstr>
    </vt:vector>
  </TitlesOfParts>
  <Company>DEECD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Fairclough</dc:creator>
  <cp:lastModifiedBy>David Fairclough</cp:lastModifiedBy>
  <cp:revision>16</cp:revision>
  <dcterms:created xsi:type="dcterms:W3CDTF">2016-06-12T06:40:18Z</dcterms:created>
  <dcterms:modified xsi:type="dcterms:W3CDTF">2016-06-14T00:03:17Z</dcterms:modified>
</cp:coreProperties>
</file>